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0" r:id="rId3"/>
    <p:sldId id="257" r:id="rId4"/>
    <p:sldId id="286" r:id="rId5"/>
    <p:sldId id="281" r:id="rId6"/>
    <p:sldId id="282" r:id="rId7"/>
    <p:sldId id="258" r:id="rId8"/>
    <p:sldId id="259" r:id="rId9"/>
    <p:sldId id="287" r:id="rId10"/>
    <p:sldId id="260" r:id="rId11"/>
    <p:sldId id="273" r:id="rId12"/>
    <p:sldId id="269" r:id="rId13"/>
    <p:sldId id="274" r:id="rId14"/>
    <p:sldId id="296" r:id="rId15"/>
    <p:sldId id="290" r:id="rId16"/>
    <p:sldId id="261" r:id="rId17"/>
    <p:sldId id="275" r:id="rId18"/>
    <p:sldId id="297" r:id="rId19"/>
    <p:sldId id="262" r:id="rId20"/>
    <p:sldId id="285" r:id="rId21"/>
    <p:sldId id="289" r:id="rId22"/>
    <p:sldId id="263" r:id="rId23"/>
    <p:sldId id="276" r:id="rId24"/>
    <p:sldId id="278" r:id="rId25"/>
    <p:sldId id="265" r:id="rId26"/>
    <p:sldId id="291" r:id="rId27"/>
    <p:sldId id="292" r:id="rId28"/>
    <p:sldId id="293" r:id="rId29"/>
    <p:sldId id="266" r:id="rId30"/>
    <p:sldId id="294" r:id="rId31"/>
    <p:sldId id="295" r:id="rId32"/>
    <p:sldId id="267" r:id="rId33"/>
    <p:sldId id="272" r:id="rId34"/>
    <p:sldId id="279" r:id="rId35"/>
    <p:sldId id="268" r:id="rId36"/>
    <p:sldId id="270" r:id="rId37"/>
    <p:sldId id="264" r:id="rId38"/>
    <p:sldId id="283" r:id="rId39"/>
    <p:sldId id="288" r:id="rId40"/>
    <p:sldId id="284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5977"/>
    <p:restoredTop sz="94643"/>
  </p:normalViewPr>
  <p:slideViewPr>
    <p:cSldViewPr snapToGrid="0" snapToObjects="1">
      <p:cViewPr varScale="1">
        <p:scale>
          <a:sx n="48" d="100"/>
          <a:sy n="48" d="100"/>
        </p:scale>
        <p:origin x="200" y="1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15108267716535"/>
          <c:y val="3.0796873105507314E-2"/>
          <c:w val="0.58207295767716538"/>
          <c:h val="0.87310938280577122"/>
        </c:manualLayout>
      </c:layout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explosion val="12"/>
          <c:dPt>
            <c:idx val="0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AB-F54A-8B9D-1117D56C259A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AB-F54A-8B9D-1117D56C259A}"/>
              </c:ext>
            </c:extLst>
          </c:dPt>
          <c:dPt>
            <c:idx val="2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4AB-F54A-8B9D-1117D56C259A}"/>
              </c:ext>
            </c:extLst>
          </c:dPt>
          <c:dPt>
            <c:idx val="3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4AB-F54A-8B9D-1117D56C25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4"/>
                <c:pt idx="0">
                  <c:v>Giriş kavitesi</c:v>
                </c:pt>
                <c:pt idx="1">
                  <c:v>Genişletme</c:v>
                </c:pt>
                <c:pt idx="2">
                  <c:v>İrrigasyon</c:v>
                </c:pt>
                <c:pt idx="3">
                  <c:v>Dolgu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10</c:v>
                </c:pt>
                <c:pt idx="1">
                  <c:v>40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B-F54A-8B9D-1117D56C259A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dPt>
            <c:idx val="0"/>
            <c:bubble3D val="0"/>
            <c:explosion val="6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79-6F49-9323-7A3654C6F384}"/>
              </c:ext>
            </c:extLst>
          </c:dPt>
          <c:dPt>
            <c:idx val="1"/>
            <c:bubble3D val="0"/>
            <c:explosion val="7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979-6F49-9323-7A3654C6F384}"/>
              </c:ext>
            </c:extLst>
          </c:dPt>
          <c:dPt>
            <c:idx val="2"/>
            <c:bubble3D val="0"/>
            <c:explosion val="3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79-6F49-9323-7A3654C6F384}"/>
              </c:ext>
            </c:extLst>
          </c:dPt>
          <c:dPt>
            <c:idx val="3"/>
            <c:bubble3D val="0"/>
            <c:explosion val="5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979-6F49-9323-7A3654C6F384}"/>
              </c:ext>
            </c:extLst>
          </c:dPt>
          <c:dLbls>
            <c:dLbl>
              <c:idx val="0"/>
              <c:layout>
                <c:manualLayout>
                  <c:x val="-0.12886811023622047"/>
                  <c:y val="0.164953668494483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79-6F49-9323-7A3654C6F38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E28306C-0BE4-3742-A683-3CA3D86C51A9}" type="CATEGORYNAME">
                      <a:rPr lang="en-US" sz="1200"/>
                      <a:pPr>
                        <a:defRPr/>
                      </a:pPr>
                      <a:t>[KATEGORİ ADI]</a:t>
                    </a:fld>
                    <a:r>
                      <a:rPr lang="en-US" sz="1200" baseline="0" dirty="0"/>
                      <a:t>
</a:t>
                    </a:r>
                    <a:fld id="{BDE1D6BC-8142-2241-8332-7926B4DF0A60}" type="PERCENTAGE">
                      <a:rPr lang="en-US" sz="1200" baseline="0"/>
                      <a:pPr>
                        <a:defRPr/>
                      </a:pPr>
                      <a:t>[YÜZDE]</a:t>
                    </a:fld>
                    <a:endParaRPr lang="en-US" sz="12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17974901574804"/>
                      <c:h val="0.311914904532793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979-6F49-9323-7A3654C6F384}"/>
                </c:ext>
              </c:extLst>
            </c:dLbl>
            <c:dLbl>
              <c:idx val="3"/>
              <c:layout>
                <c:manualLayout>
                  <c:x val="0.10739210137795276"/>
                  <c:y val="0.1813599174852412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79-6F49-9323-7A3654C6F3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4"/>
                <c:pt idx="0">
                  <c:v>Giriş kavitesi</c:v>
                </c:pt>
                <c:pt idx="1">
                  <c:v>Genişletme</c:v>
                </c:pt>
                <c:pt idx="2">
                  <c:v>İrrigasyon</c:v>
                </c:pt>
                <c:pt idx="3">
                  <c:v>Dolgu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40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9-6F49-9323-7A3654C6F38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1B7EC2-2ADA-1640-BD8B-0CBA05B8A2DA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CF757FE-EB07-AF46-9BFF-A077C6EA68DE}">
      <dgm:prSet phldrT="[Metin]"/>
      <dgm:spPr/>
      <dgm:t>
        <a:bodyPr/>
        <a:lstStyle/>
        <a:p>
          <a:r>
            <a:rPr lang="tr-TR" dirty="0"/>
            <a:t>Tek seans kanal tedavisi</a:t>
          </a:r>
        </a:p>
      </dgm:t>
    </dgm:pt>
    <dgm:pt modelId="{08357B01-B90F-0D45-A262-DFF22A7B0186}" type="parTrans" cxnId="{BBD8D4E8-CC49-2A4C-8ADE-25C326633284}">
      <dgm:prSet/>
      <dgm:spPr/>
      <dgm:t>
        <a:bodyPr/>
        <a:lstStyle/>
        <a:p>
          <a:endParaRPr lang="tr-TR"/>
        </a:p>
      </dgm:t>
    </dgm:pt>
    <dgm:pt modelId="{F5A55F4E-B6D0-AB4A-B5FA-AC7C41BD2E17}" type="sibTrans" cxnId="{BBD8D4E8-CC49-2A4C-8ADE-25C326633284}">
      <dgm:prSet/>
      <dgm:spPr/>
      <dgm:t>
        <a:bodyPr/>
        <a:lstStyle/>
        <a:p>
          <a:endParaRPr lang="tr-TR"/>
        </a:p>
      </dgm:t>
    </dgm:pt>
    <dgm:pt modelId="{1D5EC7CB-CD9D-BC44-BFD1-01852A195AC6}">
      <dgm:prSet phldrT="[Metin]"/>
      <dgm:spPr/>
      <dgm:t>
        <a:bodyPr/>
        <a:lstStyle/>
        <a:p>
          <a:r>
            <a:rPr lang="tr-TR" dirty="0"/>
            <a:t>NiTi aletlerde gelişmeler</a:t>
          </a:r>
        </a:p>
      </dgm:t>
    </dgm:pt>
    <dgm:pt modelId="{C06FA551-48C6-274B-BAEC-549B07741E2A}" type="parTrans" cxnId="{CA9187CF-4448-054A-A41F-440BF5B2E255}">
      <dgm:prSet/>
      <dgm:spPr/>
      <dgm:t>
        <a:bodyPr/>
        <a:lstStyle/>
        <a:p>
          <a:endParaRPr lang="tr-TR"/>
        </a:p>
      </dgm:t>
    </dgm:pt>
    <dgm:pt modelId="{58CF0C57-E406-6243-A80D-262C32443BDB}" type="sibTrans" cxnId="{CA9187CF-4448-054A-A41F-440BF5B2E255}">
      <dgm:prSet/>
      <dgm:spPr/>
      <dgm:t>
        <a:bodyPr/>
        <a:lstStyle/>
        <a:p>
          <a:endParaRPr lang="tr-TR"/>
        </a:p>
      </dgm:t>
    </dgm:pt>
    <dgm:pt modelId="{FF73E2C9-0377-654E-9D17-DCECB28146CA}">
      <dgm:prSet phldrT="[Metin]"/>
      <dgm:spPr/>
      <dgm:t>
        <a:bodyPr/>
        <a:lstStyle/>
        <a:p>
          <a:r>
            <a:rPr lang="tr-TR" dirty="0"/>
            <a:t>Büyütme sistemlerinin kullanımı</a:t>
          </a:r>
        </a:p>
      </dgm:t>
    </dgm:pt>
    <dgm:pt modelId="{4D919620-FAD9-5A4D-9BC4-0111AF943C2A}" type="parTrans" cxnId="{91D8D025-318B-C64D-9B1A-B5A217779E65}">
      <dgm:prSet/>
      <dgm:spPr/>
      <dgm:t>
        <a:bodyPr/>
        <a:lstStyle/>
        <a:p>
          <a:endParaRPr lang="tr-TR"/>
        </a:p>
      </dgm:t>
    </dgm:pt>
    <dgm:pt modelId="{D550E2DF-A6FD-114D-A475-71F526E5E8B7}" type="sibTrans" cxnId="{91D8D025-318B-C64D-9B1A-B5A217779E65}">
      <dgm:prSet/>
      <dgm:spPr/>
      <dgm:t>
        <a:bodyPr/>
        <a:lstStyle/>
        <a:p>
          <a:endParaRPr lang="tr-TR"/>
        </a:p>
      </dgm:t>
    </dgm:pt>
    <dgm:pt modelId="{1766CF0C-F30B-AA4D-9697-FAD1F5D927DD}">
      <dgm:prSet phldrT="[Metin]"/>
      <dgm:spPr/>
      <dgm:t>
        <a:bodyPr/>
        <a:lstStyle/>
        <a:p>
          <a:r>
            <a:rPr lang="tr-TR" dirty="0"/>
            <a:t>Dijital görüntüleme teknikleri</a:t>
          </a:r>
        </a:p>
      </dgm:t>
    </dgm:pt>
    <dgm:pt modelId="{4C0A52EF-E35D-1F40-80BC-88079A5B6941}" type="parTrans" cxnId="{C8A823CD-C206-1745-A8DA-ABA48EA252F2}">
      <dgm:prSet/>
      <dgm:spPr/>
      <dgm:t>
        <a:bodyPr/>
        <a:lstStyle/>
        <a:p>
          <a:endParaRPr lang="tr-TR"/>
        </a:p>
      </dgm:t>
    </dgm:pt>
    <dgm:pt modelId="{C8C471EB-DC65-6C4A-8222-9B1E940C8794}" type="sibTrans" cxnId="{C8A823CD-C206-1745-A8DA-ABA48EA252F2}">
      <dgm:prSet/>
      <dgm:spPr/>
      <dgm:t>
        <a:bodyPr/>
        <a:lstStyle/>
        <a:p>
          <a:endParaRPr lang="tr-TR"/>
        </a:p>
      </dgm:t>
    </dgm:pt>
    <dgm:pt modelId="{ED9A8978-3284-E649-9522-8C1402503084}">
      <dgm:prSet phldrT="[Metin]"/>
      <dgm:spPr/>
      <dgm:t>
        <a:bodyPr/>
        <a:lstStyle/>
        <a:p>
          <a:r>
            <a:rPr lang="tr-TR" dirty="0" err="1"/>
            <a:t>Apeks</a:t>
          </a:r>
          <a:r>
            <a:rPr lang="tr-TR" dirty="0"/>
            <a:t> bulucuların gelişimi</a:t>
          </a:r>
        </a:p>
      </dgm:t>
    </dgm:pt>
    <dgm:pt modelId="{97744C8B-74B5-5444-B3CF-8B7EDD317C95}" type="parTrans" cxnId="{395D1165-5D92-AC4B-B8C4-CE22261D7B81}">
      <dgm:prSet/>
      <dgm:spPr/>
      <dgm:t>
        <a:bodyPr/>
        <a:lstStyle/>
        <a:p>
          <a:endParaRPr lang="tr-TR"/>
        </a:p>
      </dgm:t>
    </dgm:pt>
    <dgm:pt modelId="{1E6EC5D6-10DA-8647-8112-D012258A1A97}" type="sibTrans" cxnId="{395D1165-5D92-AC4B-B8C4-CE22261D7B81}">
      <dgm:prSet/>
      <dgm:spPr/>
      <dgm:t>
        <a:bodyPr/>
        <a:lstStyle/>
        <a:p>
          <a:endParaRPr lang="tr-TR"/>
        </a:p>
      </dgm:t>
    </dgm:pt>
    <dgm:pt modelId="{659B5443-4E95-5F4E-85EF-268748A8F4D2}" type="pres">
      <dgm:prSet presAssocID="{2C1B7EC2-2ADA-1640-BD8B-0CBA05B8A2DA}" presName="composite" presStyleCnt="0">
        <dgm:presLayoutVars>
          <dgm:chMax val="1"/>
          <dgm:dir/>
          <dgm:resizeHandles val="exact"/>
        </dgm:presLayoutVars>
      </dgm:prSet>
      <dgm:spPr/>
    </dgm:pt>
    <dgm:pt modelId="{739FB09C-D303-C943-A486-3B0496D22E43}" type="pres">
      <dgm:prSet presAssocID="{2C1B7EC2-2ADA-1640-BD8B-0CBA05B8A2DA}" presName="radial" presStyleCnt="0">
        <dgm:presLayoutVars>
          <dgm:animLvl val="ctr"/>
        </dgm:presLayoutVars>
      </dgm:prSet>
      <dgm:spPr/>
    </dgm:pt>
    <dgm:pt modelId="{ECC91474-0A62-9D4B-B8ED-9833188AD182}" type="pres">
      <dgm:prSet presAssocID="{8CF757FE-EB07-AF46-9BFF-A077C6EA68DE}" presName="centerShape" presStyleLbl="vennNode1" presStyleIdx="0" presStyleCnt="5"/>
      <dgm:spPr/>
    </dgm:pt>
    <dgm:pt modelId="{E7D0E7A4-AD34-D34C-A6BC-CF01C4A4DAD0}" type="pres">
      <dgm:prSet presAssocID="{1D5EC7CB-CD9D-BC44-BFD1-01852A195AC6}" presName="node" presStyleLbl="vennNode1" presStyleIdx="1" presStyleCnt="5">
        <dgm:presLayoutVars>
          <dgm:bulletEnabled val="1"/>
        </dgm:presLayoutVars>
      </dgm:prSet>
      <dgm:spPr/>
    </dgm:pt>
    <dgm:pt modelId="{12BA58D3-3DA6-9944-9F14-EC9B6A8CAD0F}" type="pres">
      <dgm:prSet presAssocID="{FF73E2C9-0377-654E-9D17-DCECB28146CA}" presName="node" presStyleLbl="vennNode1" presStyleIdx="2" presStyleCnt="5">
        <dgm:presLayoutVars>
          <dgm:bulletEnabled val="1"/>
        </dgm:presLayoutVars>
      </dgm:prSet>
      <dgm:spPr/>
    </dgm:pt>
    <dgm:pt modelId="{4E1D7F63-A2FD-DF46-84D0-632387F48205}" type="pres">
      <dgm:prSet presAssocID="{1766CF0C-F30B-AA4D-9697-FAD1F5D927DD}" presName="node" presStyleLbl="vennNode1" presStyleIdx="3" presStyleCnt="5">
        <dgm:presLayoutVars>
          <dgm:bulletEnabled val="1"/>
        </dgm:presLayoutVars>
      </dgm:prSet>
      <dgm:spPr/>
    </dgm:pt>
    <dgm:pt modelId="{75064A8F-ADA4-994E-B970-3528DEFDE9E3}" type="pres">
      <dgm:prSet presAssocID="{ED9A8978-3284-E649-9522-8C1402503084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91D8D025-318B-C64D-9B1A-B5A217779E65}" srcId="{8CF757FE-EB07-AF46-9BFF-A077C6EA68DE}" destId="{FF73E2C9-0377-654E-9D17-DCECB28146CA}" srcOrd="1" destOrd="0" parTransId="{4D919620-FAD9-5A4D-9BC4-0111AF943C2A}" sibTransId="{D550E2DF-A6FD-114D-A475-71F526E5E8B7}"/>
    <dgm:cxn modelId="{49BC4348-E4D3-DE41-8867-E0B1B5A8FB59}" type="presOf" srcId="{8CF757FE-EB07-AF46-9BFF-A077C6EA68DE}" destId="{ECC91474-0A62-9D4B-B8ED-9833188AD182}" srcOrd="0" destOrd="0" presId="urn:microsoft.com/office/officeart/2005/8/layout/radial3"/>
    <dgm:cxn modelId="{272B7748-2B33-EB4F-AEA1-A5E5447877E0}" type="presOf" srcId="{1D5EC7CB-CD9D-BC44-BFD1-01852A195AC6}" destId="{E7D0E7A4-AD34-D34C-A6BC-CF01C4A4DAD0}" srcOrd="0" destOrd="0" presId="urn:microsoft.com/office/officeart/2005/8/layout/radial3"/>
    <dgm:cxn modelId="{395D1165-5D92-AC4B-B8C4-CE22261D7B81}" srcId="{8CF757FE-EB07-AF46-9BFF-A077C6EA68DE}" destId="{ED9A8978-3284-E649-9522-8C1402503084}" srcOrd="3" destOrd="0" parTransId="{97744C8B-74B5-5444-B3CF-8B7EDD317C95}" sibTransId="{1E6EC5D6-10DA-8647-8112-D012258A1A97}"/>
    <dgm:cxn modelId="{849D49AE-E1C6-E74E-8906-B53495FFD8B0}" type="presOf" srcId="{2C1B7EC2-2ADA-1640-BD8B-0CBA05B8A2DA}" destId="{659B5443-4E95-5F4E-85EF-268748A8F4D2}" srcOrd="0" destOrd="0" presId="urn:microsoft.com/office/officeart/2005/8/layout/radial3"/>
    <dgm:cxn modelId="{BC6332BD-B7BD-D944-B7C8-B72066967309}" type="presOf" srcId="{ED9A8978-3284-E649-9522-8C1402503084}" destId="{75064A8F-ADA4-994E-B970-3528DEFDE9E3}" srcOrd="0" destOrd="0" presId="urn:microsoft.com/office/officeart/2005/8/layout/radial3"/>
    <dgm:cxn modelId="{C8A823CD-C206-1745-A8DA-ABA48EA252F2}" srcId="{8CF757FE-EB07-AF46-9BFF-A077C6EA68DE}" destId="{1766CF0C-F30B-AA4D-9697-FAD1F5D927DD}" srcOrd="2" destOrd="0" parTransId="{4C0A52EF-E35D-1F40-80BC-88079A5B6941}" sibTransId="{C8C471EB-DC65-6C4A-8222-9B1E940C8794}"/>
    <dgm:cxn modelId="{CA9187CF-4448-054A-A41F-440BF5B2E255}" srcId="{8CF757FE-EB07-AF46-9BFF-A077C6EA68DE}" destId="{1D5EC7CB-CD9D-BC44-BFD1-01852A195AC6}" srcOrd="0" destOrd="0" parTransId="{C06FA551-48C6-274B-BAEC-549B07741E2A}" sibTransId="{58CF0C57-E406-6243-A80D-262C32443BDB}"/>
    <dgm:cxn modelId="{BBD8D4E8-CC49-2A4C-8ADE-25C326633284}" srcId="{2C1B7EC2-2ADA-1640-BD8B-0CBA05B8A2DA}" destId="{8CF757FE-EB07-AF46-9BFF-A077C6EA68DE}" srcOrd="0" destOrd="0" parTransId="{08357B01-B90F-0D45-A262-DFF22A7B0186}" sibTransId="{F5A55F4E-B6D0-AB4A-B5FA-AC7C41BD2E17}"/>
    <dgm:cxn modelId="{C10226EC-6AE6-1E41-A000-A0D167B20860}" type="presOf" srcId="{FF73E2C9-0377-654E-9D17-DCECB28146CA}" destId="{12BA58D3-3DA6-9944-9F14-EC9B6A8CAD0F}" srcOrd="0" destOrd="0" presId="urn:microsoft.com/office/officeart/2005/8/layout/radial3"/>
    <dgm:cxn modelId="{317C65FF-3F41-2149-999A-165CFB8D2146}" type="presOf" srcId="{1766CF0C-F30B-AA4D-9697-FAD1F5D927DD}" destId="{4E1D7F63-A2FD-DF46-84D0-632387F48205}" srcOrd="0" destOrd="0" presId="urn:microsoft.com/office/officeart/2005/8/layout/radial3"/>
    <dgm:cxn modelId="{2B4E9183-10B2-9D4A-B75F-D0BB03694965}" type="presParOf" srcId="{659B5443-4E95-5F4E-85EF-268748A8F4D2}" destId="{739FB09C-D303-C943-A486-3B0496D22E43}" srcOrd="0" destOrd="0" presId="urn:microsoft.com/office/officeart/2005/8/layout/radial3"/>
    <dgm:cxn modelId="{D143A1E1-2D89-0541-B98D-6D52DD54F0D3}" type="presParOf" srcId="{739FB09C-D303-C943-A486-3B0496D22E43}" destId="{ECC91474-0A62-9D4B-B8ED-9833188AD182}" srcOrd="0" destOrd="0" presId="urn:microsoft.com/office/officeart/2005/8/layout/radial3"/>
    <dgm:cxn modelId="{A75A0441-E6D7-0248-A208-4F7D1D24D43E}" type="presParOf" srcId="{739FB09C-D303-C943-A486-3B0496D22E43}" destId="{E7D0E7A4-AD34-D34C-A6BC-CF01C4A4DAD0}" srcOrd="1" destOrd="0" presId="urn:microsoft.com/office/officeart/2005/8/layout/radial3"/>
    <dgm:cxn modelId="{AA959937-0C01-0440-869A-E03207C8C370}" type="presParOf" srcId="{739FB09C-D303-C943-A486-3B0496D22E43}" destId="{12BA58D3-3DA6-9944-9F14-EC9B6A8CAD0F}" srcOrd="2" destOrd="0" presId="urn:microsoft.com/office/officeart/2005/8/layout/radial3"/>
    <dgm:cxn modelId="{16234A7E-DECB-4948-B9EF-6EC9325E17DB}" type="presParOf" srcId="{739FB09C-D303-C943-A486-3B0496D22E43}" destId="{4E1D7F63-A2FD-DF46-84D0-632387F48205}" srcOrd="3" destOrd="0" presId="urn:microsoft.com/office/officeart/2005/8/layout/radial3"/>
    <dgm:cxn modelId="{85D0B8F5-BFBF-A34C-BA1B-BA16C07C03CA}" type="presParOf" srcId="{739FB09C-D303-C943-A486-3B0496D22E43}" destId="{75064A8F-ADA4-994E-B970-3528DEFDE9E3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91474-0A62-9D4B-B8ED-9833188AD182}">
      <dsp:nvSpPr>
        <dsp:cNvPr id="0" name=""/>
        <dsp:cNvSpPr/>
      </dsp:nvSpPr>
      <dsp:spPr>
        <a:xfrm>
          <a:off x="3143598" y="1370554"/>
          <a:ext cx="3414363" cy="34143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 dirty="0"/>
            <a:t>Tek seans kanal tedavisi</a:t>
          </a:r>
        </a:p>
      </dsp:txBody>
      <dsp:txXfrm>
        <a:off x="3643620" y="1870576"/>
        <a:ext cx="2414319" cy="2414319"/>
      </dsp:txXfrm>
    </dsp:sp>
    <dsp:sp modelId="{E7D0E7A4-AD34-D34C-A6BC-CF01C4A4DAD0}">
      <dsp:nvSpPr>
        <dsp:cNvPr id="0" name=""/>
        <dsp:cNvSpPr/>
      </dsp:nvSpPr>
      <dsp:spPr>
        <a:xfrm>
          <a:off x="3997189" y="609"/>
          <a:ext cx="1707181" cy="17071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NiTi aletlerde gelişmeler</a:t>
          </a:r>
        </a:p>
      </dsp:txBody>
      <dsp:txXfrm>
        <a:off x="4247200" y="250620"/>
        <a:ext cx="1207159" cy="1207159"/>
      </dsp:txXfrm>
    </dsp:sp>
    <dsp:sp modelId="{12BA58D3-3DA6-9944-9F14-EC9B6A8CAD0F}">
      <dsp:nvSpPr>
        <dsp:cNvPr id="0" name=""/>
        <dsp:cNvSpPr/>
      </dsp:nvSpPr>
      <dsp:spPr>
        <a:xfrm>
          <a:off x="6220725" y="2224145"/>
          <a:ext cx="1707181" cy="17071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Büyütme sistemlerinin kullanımı</a:t>
          </a:r>
        </a:p>
      </dsp:txBody>
      <dsp:txXfrm>
        <a:off x="6470736" y="2474156"/>
        <a:ext cx="1207159" cy="1207159"/>
      </dsp:txXfrm>
    </dsp:sp>
    <dsp:sp modelId="{4E1D7F63-A2FD-DF46-84D0-632387F48205}">
      <dsp:nvSpPr>
        <dsp:cNvPr id="0" name=""/>
        <dsp:cNvSpPr/>
      </dsp:nvSpPr>
      <dsp:spPr>
        <a:xfrm>
          <a:off x="3997189" y="4447681"/>
          <a:ext cx="1707181" cy="17071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Dijital görüntüleme teknikleri</a:t>
          </a:r>
        </a:p>
      </dsp:txBody>
      <dsp:txXfrm>
        <a:off x="4247200" y="4697692"/>
        <a:ext cx="1207159" cy="1207159"/>
      </dsp:txXfrm>
    </dsp:sp>
    <dsp:sp modelId="{75064A8F-ADA4-994E-B970-3528DEFDE9E3}">
      <dsp:nvSpPr>
        <dsp:cNvPr id="0" name=""/>
        <dsp:cNvSpPr/>
      </dsp:nvSpPr>
      <dsp:spPr>
        <a:xfrm>
          <a:off x="1773653" y="2224145"/>
          <a:ext cx="1707181" cy="17071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/>
            <a:t>Apeks</a:t>
          </a:r>
          <a:r>
            <a:rPr lang="tr-TR" sz="1700" kern="1200" dirty="0"/>
            <a:t> bulucuların gelişimi</a:t>
          </a:r>
        </a:p>
      </dsp:txBody>
      <dsp:txXfrm>
        <a:off x="2023664" y="2474156"/>
        <a:ext cx="1207159" cy="1207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315B94-A63C-CC45-8D21-7E27C42320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Tek seans kök kanal tedavisi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2DA9D19-F166-2B4B-AB1A-76810EEF3E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Doç. Dr. Cangül keskin</a:t>
            </a:r>
          </a:p>
        </p:txBody>
      </p:sp>
    </p:spTree>
    <p:extLst>
      <p:ext uri="{BB962C8B-B14F-4D97-AF65-F5344CB8AC3E}">
        <p14:creationId xmlns:p14="http://schemas.microsoft.com/office/powerpoint/2010/main" val="197249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F524C1-C8BE-E343-A6E1-4690BC04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sz="2400" dirty="0"/>
              <a:t>Tek seans kanal tedavisinin tanımı</a:t>
            </a:r>
          </a:p>
          <a:p>
            <a:pPr lvl="1"/>
            <a:r>
              <a:rPr lang="tr-TR" sz="2400" dirty="0" err="1"/>
              <a:t>Endikasyonları</a:t>
            </a:r>
            <a:endParaRPr lang="tr-TR" sz="2400" dirty="0"/>
          </a:p>
          <a:p>
            <a:pPr lvl="1"/>
            <a:r>
              <a:rPr lang="tr-TR" sz="2400" dirty="0"/>
              <a:t>Avantajları</a:t>
            </a:r>
          </a:p>
          <a:p>
            <a:pPr lvl="1"/>
            <a:r>
              <a:rPr lang="tr-TR" sz="2400" dirty="0"/>
              <a:t>Dezavantajları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418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D5A986-775C-5F44-9A68-351139731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seans kanal tedavisi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C4FA5C-E3ED-CB45-8A6F-8A17904A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1413268"/>
          </a:xfrm>
        </p:spPr>
        <p:txBody>
          <a:bodyPr/>
          <a:lstStyle/>
          <a:p>
            <a:r>
              <a:rPr lang="tr-TR" sz="2400" dirty="0" err="1"/>
              <a:t>Endodontik</a:t>
            </a:r>
            <a:r>
              <a:rPr lang="tr-TR" sz="2400" dirty="0"/>
              <a:t> tedavinin daimi restorasyon hariç tüm işlemlerinin tek bir seansta tamamlanmasıdır.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916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516E85-E593-6C46-B716-27C96496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Kanal tedavisinin amacı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785EC4-C66B-8B49-99E9-A15B35560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periodontitisi</a:t>
            </a:r>
            <a:r>
              <a:rPr lang="tr-TR" dirty="0"/>
              <a:t> iyileştirmek </a:t>
            </a:r>
          </a:p>
          <a:p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periodontitisin</a:t>
            </a:r>
            <a:r>
              <a:rPr lang="tr-TR" dirty="0"/>
              <a:t> meydana gelmesini engellemek</a:t>
            </a:r>
          </a:p>
          <a:p>
            <a:endParaRPr lang="tr-TR" dirty="0"/>
          </a:p>
          <a:p>
            <a:pPr lvl="1"/>
            <a:r>
              <a:rPr lang="tr-TR" dirty="0"/>
              <a:t>Kanal içi </a:t>
            </a:r>
            <a:r>
              <a:rPr lang="tr-TR" dirty="0" err="1"/>
              <a:t>mikrobiyal</a:t>
            </a:r>
            <a:r>
              <a:rPr lang="tr-TR" dirty="0"/>
              <a:t> yükü mümkün olduğunca en aza indirmek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AA795F0-2BE7-8643-9B8E-75CAA2896E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t="32889" r="21805" b="37333"/>
          <a:stretch/>
        </p:blipFill>
        <p:spPr>
          <a:xfrm>
            <a:off x="3083295" y="4041800"/>
            <a:ext cx="6288523" cy="26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50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9FF04786-6E7C-1540-AAF6-6E4B55413A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7661169"/>
              </p:ext>
            </p:extLst>
          </p:nvPr>
        </p:nvGraphicFramePr>
        <p:xfrm>
          <a:off x="771526" y="128588"/>
          <a:ext cx="10272712" cy="5966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171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8165827E-23C4-2B45-8583-1B4C0F117A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30972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0621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069602DE-ACBD-D443-B454-E71B913AF0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720906"/>
              </p:ext>
            </p:extLst>
          </p:nvPr>
        </p:nvGraphicFramePr>
        <p:xfrm>
          <a:off x="1293541" y="0"/>
          <a:ext cx="9701561" cy="6155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399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727676C-79F4-C04A-8033-CCF93F9BEC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" t="42291" r="45138" b="21251"/>
          <a:stretch/>
        </p:blipFill>
        <p:spPr>
          <a:xfrm>
            <a:off x="2288857" y="1028700"/>
            <a:ext cx="8608750" cy="372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1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FC88E6F-5141-4D48-B94C-CAAAB2140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1775709"/>
            <a:ext cx="4645152" cy="801943"/>
          </a:xfrm>
        </p:spPr>
        <p:txBody>
          <a:bodyPr/>
          <a:lstStyle/>
          <a:p>
            <a:r>
              <a:rPr lang="tr-TR" dirty="0"/>
              <a:t>Tek seans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EFA991D-F962-D344-9026-BB7CBF632B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/>
              <a:t>İzolasyon</a:t>
            </a:r>
          </a:p>
          <a:p>
            <a:r>
              <a:rPr lang="tr-TR" dirty="0"/>
              <a:t>Giriş </a:t>
            </a:r>
            <a:r>
              <a:rPr lang="tr-TR" dirty="0" err="1"/>
              <a:t>kavitesi</a:t>
            </a:r>
            <a:r>
              <a:rPr lang="tr-TR" dirty="0"/>
              <a:t> </a:t>
            </a:r>
            <a:r>
              <a:rPr lang="tr-TR" dirty="0" err="1"/>
              <a:t>preparasyonu</a:t>
            </a:r>
            <a:endParaRPr lang="tr-TR" dirty="0"/>
          </a:p>
          <a:p>
            <a:r>
              <a:rPr lang="tr-TR" dirty="0"/>
              <a:t>Biyomekanik </a:t>
            </a:r>
            <a:r>
              <a:rPr lang="tr-TR" dirty="0" err="1"/>
              <a:t>preparasyon</a:t>
            </a:r>
            <a:endParaRPr lang="tr-TR" dirty="0"/>
          </a:p>
          <a:p>
            <a:r>
              <a:rPr lang="tr-TR" dirty="0"/>
              <a:t>Kanal dolgusu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486B2B6-72CE-904F-8F5E-C6BAD103D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1775709"/>
            <a:ext cx="4645152" cy="802237"/>
          </a:xfrm>
        </p:spPr>
        <p:txBody>
          <a:bodyPr/>
          <a:lstStyle/>
          <a:p>
            <a:r>
              <a:rPr lang="tr-TR" dirty="0"/>
              <a:t>Çok seans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26ABF60-B898-4243-8C94-2A6E14F726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3045909"/>
          </a:xfrm>
        </p:spPr>
        <p:txBody>
          <a:bodyPr>
            <a:normAutofit/>
          </a:bodyPr>
          <a:lstStyle/>
          <a:p>
            <a:r>
              <a:rPr lang="tr-TR" dirty="0"/>
              <a:t>İzolasyon</a:t>
            </a:r>
          </a:p>
          <a:p>
            <a:r>
              <a:rPr lang="tr-TR" dirty="0"/>
              <a:t>Giriş </a:t>
            </a:r>
            <a:r>
              <a:rPr lang="tr-TR" dirty="0" err="1"/>
              <a:t>kavitesi</a:t>
            </a:r>
            <a:r>
              <a:rPr lang="tr-TR" dirty="0"/>
              <a:t> </a:t>
            </a:r>
            <a:r>
              <a:rPr lang="tr-TR" dirty="0" err="1"/>
              <a:t>preparasyonu</a:t>
            </a:r>
            <a:endParaRPr lang="tr-TR" dirty="0"/>
          </a:p>
          <a:p>
            <a:r>
              <a:rPr lang="tr-TR" dirty="0"/>
              <a:t>Biyomekanik </a:t>
            </a:r>
            <a:r>
              <a:rPr lang="tr-TR" dirty="0" err="1"/>
              <a:t>preparasyon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Kanal içi </a:t>
            </a:r>
            <a:r>
              <a:rPr lang="tr-TR" dirty="0" err="1">
                <a:highlight>
                  <a:srgbClr val="FFFF00"/>
                </a:highlight>
              </a:rPr>
              <a:t>medikaman</a:t>
            </a:r>
            <a:r>
              <a:rPr lang="tr-TR" dirty="0">
                <a:highlight>
                  <a:srgbClr val="FFFF00"/>
                </a:highlight>
              </a:rPr>
              <a:t> uygulaması</a:t>
            </a:r>
          </a:p>
          <a:p>
            <a:r>
              <a:rPr lang="tr-TR" dirty="0" err="1">
                <a:highlight>
                  <a:srgbClr val="FFFF00"/>
                </a:highlight>
              </a:rPr>
              <a:t>Medikamanın</a:t>
            </a:r>
            <a:r>
              <a:rPr lang="tr-TR" dirty="0">
                <a:highlight>
                  <a:srgbClr val="FFFF00"/>
                </a:highlight>
              </a:rPr>
              <a:t> uzaklaştırılması</a:t>
            </a:r>
          </a:p>
          <a:p>
            <a:r>
              <a:rPr lang="tr-TR" dirty="0"/>
              <a:t>Kanal dolgusu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726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90FB6E-4394-0846-8216-DB2FFB27B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avantajları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5785B4-2A32-D146-8022-93DE649A0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Hasta için daha az streslidir</a:t>
            </a:r>
          </a:p>
          <a:p>
            <a:r>
              <a:rPr lang="tr-TR" sz="2400" dirty="0"/>
              <a:t>Anestezi bir kere yapılır</a:t>
            </a:r>
          </a:p>
          <a:p>
            <a:r>
              <a:rPr lang="tr-TR" sz="2400" dirty="0"/>
              <a:t>Hekimin daha az vaktini alır</a:t>
            </a:r>
          </a:p>
        </p:txBody>
      </p:sp>
    </p:spTree>
    <p:extLst>
      <p:ext uri="{BB962C8B-B14F-4D97-AF65-F5344CB8AC3E}">
        <p14:creationId xmlns:p14="http://schemas.microsoft.com/office/powerpoint/2010/main" val="260424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6E2990-ED51-CD4C-AE02-DCC6654F9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Seans aralarında dişin kırılması riski ortadan kalkar</a:t>
            </a:r>
          </a:p>
          <a:p>
            <a:r>
              <a:rPr lang="tr-TR" sz="2400" dirty="0"/>
              <a:t>Seans aralarında </a:t>
            </a:r>
            <a:r>
              <a:rPr lang="tr-TR" sz="2400" dirty="0" err="1"/>
              <a:t>kontaminasyon</a:t>
            </a:r>
            <a:r>
              <a:rPr lang="tr-TR" sz="2400" dirty="0"/>
              <a:t> riskini azaltır</a:t>
            </a:r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B3C7135E-9743-8540-B5B1-3E0CAFCA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tr-TR" dirty="0"/>
              <a:t>avantajları</a:t>
            </a:r>
          </a:p>
        </p:txBody>
      </p:sp>
    </p:spTree>
    <p:extLst>
      <p:ext uri="{BB962C8B-B14F-4D97-AF65-F5344CB8AC3E}">
        <p14:creationId xmlns:p14="http://schemas.microsoft.com/office/powerpoint/2010/main" val="191617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337DE0-3B52-8F4E-A896-72FBD17F8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avantajları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6FED4D-AF10-F648-A23F-29E6F66BD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Hastanın tekrar gelmesi gerekmez.</a:t>
            </a:r>
          </a:p>
          <a:p>
            <a:r>
              <a:rPr lang="tr-TR" sz="2400" dirty="0"/>
              <a:t>Seanslar arası ağrı riski ortadan kalkar.</a:t>
            </a:r>
          </a:p>
          <a:p>
            <a:r>
              <a:rPr lang="tr-TR" sz="2400" dirty="0"/>
              <a:t>Randevu iptali riski ortadan kalkar.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793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4A45E6-2126-C64C-A0ED-8706C4124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Protetik</a:t>
            </a:r>
            <a:r>
              <a:rPr lang="tr-TR" sz="2400" dirty="0"/>
              <a:t> restorasyon gerektiren hastalar tedavilerine daha erken başlar.</a:t>
            </a:r>
          </a:p>
          <a:p>
            <a:pPr lvl="1"/>
            <a:r>
              <a:rPr lang="tr-TR" sz="2200" dirty="0" err="1"/>
              <a:t>Anterior</a:t>
            </a:r>
            <a:r>
              <a:rPr lang="tr-TR" sz="2200" dirty="0"/>
              <a:t> dişlerde estetik problemler yaratabilecek durumların tek seansta tedavisi ile estetik korunur.</a:t>
            </a:r>
          </a:p>
          <a:p>
            <a:pPr lvl="1"/>
            <a:r>
              <a:rPr lang="tr-TR" sz="2200" i="1" dirty="0"/>
              <a:t>Önce zarar verme!</a:t>
            </a:r>
          </a:p>
          <a:p>
            <a:pPr lvl="2"/>
            <a:r>
              <a:rPr lang="tr-TR" sz="2000" i="1" dirty="0" err="1"/>
              <a:t>Alveoler</a:t>
            </a:r>
            <a:r>
              <a:rPr lang="tr-TR" sz="2000" i="1" dirty="0"/>
              <a:t> kemikte kırık </a:t>
            </a:r>
            <a:r>
              <a:rPr lang="tr-TR" sz="2000" i="1" dirty="0" err="1"/>
              <a:t>vs</a:t>
            </a:r>
            <a:r>
              <a:rPr lang="tr-TR" sz="2000" i="1" dirty="0"/>
              <a:t> varsa</a:t>
            </a:r>
          </a:p>
          <a:p>
            <a:pPr lvl="2"/>
            <a:r>
              <a:rPr lang="tr-TR" sz="2000" i="1" dirty="0"/>
              <a:t>Şişlik, apse, </a:t>
            </a:r>
            <a:r>
              <a:rPr lang="tr-TR" sz="2000" i="1" dirty="0" err="1"/>
              <a:t>pü</a:t>
            </a:r>
            <a:r>
              <a:rPr lang="tr-TR" sz="2000" i="1" dirty="0"/>
              <a:t> drenajı, sinüs yolu (fistül)</a:t>
            </a:r>
          </a:p>
          <a:p>
            <a:pPr lvl="2"/>
            <a:endParaRPr lang="tr-TR" sz="2000" i="1" dirty="0"/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80460F35-125B-1C4A-8858-A05DCCFA6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tr-TR" dirty="0"/>
              <a:t>avantajları</a:t>
            </a:r>
          </a:p>
        </p:txBody>
      </p:sp>
    </p:spTree>
    <p:extLst>
      <p:ext uri="{BB962C8B-B14F-4D97-AF65-F5344CB8AC3E}">
        <p14:creationId xmlns:p14="http://schemas.microsoft.com/office/powerpoint/2010/main" val="1090561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355BC6-1DD6-7F45-84CB-C4C3E7F52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Kök kanal şekli, anatomisi </a:t>
            </a:r>
            <a:r>
              <a:rPr lang="tr-TR" dirty="0" err="1"/>
              <a:t>vb</a:t>
            </a:r>
            <a:r>
              <a:rPr lang="tr-TR" dirty="0"/>
              <a:t> güçlükler unutulmadan ve zaman kaybedilmeden tedavi tamamlanabilir.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338E9245-D07D-B441-A48A-059649A8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tr-TR" dirty="0"/>
              <a:t>avantajları</a:t>
            </a:r>
          </a:p>
        </p:txBody>
      </p:sp>
    </p:spTree>
    <p:extLst>
      <p:ext uri="{BB962C8B-B14F-4D97-AF65-F5344CB8AC3E}">
        <p14:creationId xmlns:p14="http://schemas.microsoft.com/office/powerpoint/2010/main" val="3763735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D896A1-A54F-B04A-980A-9F13EFF34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aVANTAJLARI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33F954-8764-CA41-9AB8-067879608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Çok seansta kullanılan materyallerden tasarruf edilir.</a:t>
            </a:r>
          </a:p>
          <a:p>
            <a:r>
              <a:rPr lang="tr-TR" sz="2400" dirty="0"/>
              <a:t>Daha az zamanda daha çok çalışabilirsiniz.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2212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C31AD8-ED2D-1743-9251-1CE2C6E8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Dezavantajları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15DA4E-5B9B-9543-997E-65D176349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1049236"/>
          </a:xfrm>
        </p:spPr>
        <p:txBody>
          <a:bodyPr>
            <a:noAutofit/>
          </a:bodyPr>
          <a:lstStyle/>
          <a:p>
            <a:r>
              <a:rPr lang="tr-TR" sz="2400" dirty="0"/>
              <a:t>Her vakada yapılamayabilir.</a:t>
            </a:r>
          </a:p>
          <a:p>
            <a:r>
              <a:rPr lang="tr-TR" sz="2400" dirty="0"/>
              <a:t>Hasta için yorucu olabilir.</a:t>
            </a:r>
          </a:p>
          <a:p>
            <a:r>
              <a:rPr lang="tr-TR" sz="2400" dirty="0"/>
              <a:t>Tecrübesiz hekimleri zorlayabilir.</a:t>
            </a:r>
          </a:p>
        </p:txBody>
      </p:sp>
    </p:spTree>
    <p:extLst>
      <p:ext uri="{BB962C8B-B14F-4D97-AF65-F5344CB8AC3E}">
        <p14:creationId xmlns:p14="http://schemas.microsoft.com/office/powerpoint/2010/main" val="2114802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3369F7-FA11-2640-9A50-873A0EF7D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Flare-up</a:t>
            </a:r>
            <a:r>
              <a:rPr lang="tr-TR" sz="2400" dirty="0"/>
              <a:t> gelişirse kanal dolgusunun sökümü işleri zorlaştırabilir.</a:t>
            </a:r>
          </a:p>
          <a:p>
            <a:r>
              <a:rPr lang="tr-TR" sz="2400" dirty="0" err="1"/>
              <a:t>Kalsifiye</a:t>
            </a:r>
            <a:r>
              <a:rPr lang="tr-TR" sz="2400" dirty="0"/>
              <a:t> kanallar, kırık alet varlığı, </a:t>
            </a:r>
            <a:r>
              <a:rPr lang="tr-TR" sz="2400" dirty="0" err="1"/>
              <a:t>kurvatürlü</a:t>
            </a:r>
            <a:r>
              <a:rPr lang="tr-TR" sz="2400" dirty="0"/>
              <a:t> kanallar çok zaman gerektirebilir.</a:t>
            </a:r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5CB3A1B5-B0A5-0A44-B2C5-9315362BC296}"/>
              </a:ext>
            </a:extLst>
          </p:cNvPr>
          <p:cNvSpPr txBox="1">
            <a:spLocks/>
          </p:cNvSpPr>
          <p:nvPr/>
        </p:nvSpPr>
        <p:spPr>
          <a:xfrm>
            <a:off x="1603979" y="9569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Dezavantajları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1076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738A4A-EA4B-D347-B0E4-4CA14D614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Kültür almak imkansız hale gelir.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C2AF94C1-AF58-204E-99A3-CA954667D34A}"/>
              </a:ext>
            </a:extLst>
          </p:cNvPr>
          <p:cNvSpPr txBox="1">
            <a:spLocks/>
          </p:cNvSpPr>
          <p:nvPr/>
        </p:nvSpPr>
        <p:spPr>
          <a:xfrm>
            <a:off x="1451578" y="112455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Dezavantajları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4669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CEC270-267F-2A4D-9FA2-7CE77DDB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Neden çok seans tercih edilir?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1ACF03-AE10-CD45-B5FE-C16A08CE4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/>
              <a:t>Postoperatif</a:t>
            </a:r>
            <a:r>
              <a:rPr lang="tr-TR" sz="2400" dirty="0"/>
              <a:t> ağrı endişesi ???</a:t>
            </a:r>
          </a:p>
          <a:p>
            <a:r>
              <a:rPr lang="tr-TR" sz="2400" dirty="0"/>
              <a:t>Tecrübe eksikliği</a:t>
            </a:r>
          </a:p>
          <a:p>
            <a:r>
              <a:rPr lang="tr-TR" sz="2400" dirty="0"/>
              <a:t>Zaman kısıtlılığı</a:t>
            </a:r>
          </a:p>
          <a:p>
            <a:r>
              <a:rPr lang="tr-TR" sz="2400" dirty="0"/>
              <a:t>Ekipman eksikliği</a:t>
            </a:r>
          </a:p>
          <a:p>
            <a:r>
              <a:rPr lang="tr-TR" sz="2400" dirty="0"/>
              <a:t>Hastanın rahatsız olması</a:t>
            </a:r>
          </a:p>
        </p:txBody>
      </p:sp>
    </p:spTree>
    <p:extLst>
      <p:ext uri="{BB962C8B-B14F-4D97-AF65-F5344CB8AC3E}">
        <p14:creationId xmlns:p14="http://schemas.microsoft.com/office/powerpoint/2010/main" val="1572965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2796C97-48D8-A841-94A7-2AC26F111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02559"/>
            <a:ext cx="9320701" cy="188316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00D20FF-CD1E-A844-8A7A-0545BC281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9301" y="1352038"/>
            <a:ext cx="2595121" cy="259512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C4311A6-627B-BE4B-8E12-3288D9830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0" y="3758441"/>
            <a:ext cx="2794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06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C7F9B1-3C21-8D47-98D2-844B486F2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SEANS vs. ÇOK SEANS KANAL TEDAVİSİ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9609B6-2BEA-EF4D-8198-B40BC4446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Postoperatif</a:t>
            </a:r>
            <a:r>
              <a:rPr lang="tr-TR" dirty="0"/>
              <a:t> ağrı</a:t>
            </a:r>
          </a:p>
          <a:p>
            <a:r>
              <a:rPr lang="tr-TR" dirty="0"/>
              <a:t>Tedavi sonrasında iyileşme süresi</a:t>
            </a:r>
          </a:p>
          <a:p>
            <a:r>
              <a:rPr lang="tr-TR" dirty="0"/>
              <a:t>Kanal içi </a:t>
            </a:r>
            <a:r>
              <a:rPr lang="tr-TR" dirty="0" err="1"/>
              <a:t>mikrobiyal</a:t>
            </a:r>
            <a:r>
              <a:rPr lang="tr-TR" dirty="0"/>
              <a:t> yükü azaltma kabiliyeti</a:t>
            </a:r>
          </a:p>
        </p:txBody>
      </p:sp>
    </p:spTree>
    <p:extLst>
      <p:ext uri="{BB962C8B-B14F-4D97-AF65-F5344CB8AC3E}">
        <p14:creationId xmlns:p14="http://schemas.microsoft.com/office/powerpoint/2010/main" val="4211886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F3B556-5555-3740-981F-90CC1C964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Postoperatif</a:t>
            </a:r>
            <a:r>
              <a:rPr lang="tr-TR" dirty="0"/>
              <a:t> Ağrı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709B8FF-4635-4549-BF95-0A5F8057C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8" t="11731" r="7673" b="41464"/>
          <a:stretch/>
        </p:blipFill>
        <p:spPr>
          <a:xfrm>
            <a:off x="1451579" y="1853754"/>
            <a:ext cx="9603275" cy="320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83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CF6333-F4F7-5E46-9660-972DE85D3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94FE18-776B-CF4E-81B2-F8D61940D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</a:pPr>
            <a:r>
              <a:rPr lang="tr-TR" sz="2400" dirty="0">
                <a:solidFill>
                  <a:srgbClr val="212121"/>
                </a:solidFill>
              </a:rPr>
              <a:t>Kısa dönemde görülen (ilk 48 saat) </a:t>
            </a:r>
            <a:r>
              <a:rPr lang="tr-TR" sz="2400" dirty="0" err="1">
                <a:solidFill>
                  <a:srgbClr val="212121"/>
                </a:solidFill>
              </a:rPr>
              <a:t>postoperatif</a:t>
            </a:r>
            <a:r>
              <a:rPr lang="tr-TR" sz="2400" dirty="0">
                <a:solidFill>
                  <a:srgbClr val="212121"/>
                </a:solidFill>
              </a:rPr>
              <a:t> ağrı açısından tek seans tedavinin çok seanstan  farkı yoktur.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5217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B0F88A-4503-9E47-8218-BC9AEE608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55DA68-D7F0-0F4E-B67D-69CA7E0A8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212121"/>
                </a:solidFill>
              </a:rPr>
              <a:t>Uzun dönem (48 saatten sonra) </a:t>
            </a:r>
            <a:r>
              <a:rPr lang="tr-TR" sz="2400" dirty="0" err="1">
                <a:solidFill>
                  <a:srgbClr val="212121"/>
                </a:solidFill>
              </a:rPr>
              <a:t>postoperatif</a:t>
            </a:r>
            <a:r>
              <a:rPr lang="tr-TR" sz="2400" dirty="0">
                <a:solidFill>
                  <a:srgbClr val="212121"/>
                </a:solidFill>
              </a:rPr>
              <a:t> ağrının ve analjezik kullanımının tek seans tedavilerde çok seansa göre daha sık bulunmuştur.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8427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5E9BDF-EA6D-2F46-9B41-43994E077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Kanal tedavisi sonrası ağrı, seans sayısından bağımsız olmak üzere ilk 48 saat sonra şiddetini büyük oranda kaybeder.</a:t>
            </a:r>
          </a:p>
        </p:txBody>
      </p:sp>
    </p:spTree>
    <p:extLst>
      <p:ext uri="{BB962C8B-B14F-4D97-AF65-F5344CB8AC3E}">
        <p14:creationId xmlns:p14="http://schemas.microsoft.com/office/powerpoint/2010/main" val="3166485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322500-897D-624D-807D-4C52EAFF3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EBB2DA-B889-474D-BE54-6ED5F7BF5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İster tek seans ister çok seans tedavi uygulansın en fazla </a:t>
            </a:r>
            <a:r>
              <a:rPr lang="tr-TR" sz="2400" dirty="0" err="1"/>
              <a:t>postoperatif</a:t>
            </a:r>
            <a:r>
              <a:rPr lang="tr-TR" sz="2400" dirty="0"/>
              <a:t> ağrı ilk 48 saatte gelişecektir.</a:t>
            </a:r>
          </a:p>
          <a:p>
            <a:endParaRPr lang="tr-TR" sz="2400" dirty="0"/>
          </a:p>
          <a:p>
            <a:r>
              <a:rPr lang="tr-TR" sz="2400" dirty="0"/>
              <a:t>Çok seansta bu durum en az 2 kere gelişecektir.</a:t>
            </a:r>
          </a:p>
        </p:txBody>
      </p:sp>
    </p:spTree>
    <p:extLst>
      <p:ext uri="{BB962C8B-B14F-4D97-AF65-F5344CB8AC3E}">
        <p14:creationId xmlns:p14="http://schemas.microsoft.com/office/powerpoint/2010/main" val="93478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BFB284-99A4-714F-96AD-ACF5C8DF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Preoperatif</a:t>
            </a:r>
            <a:r>
              <a:rPr lang="tr-TR" dirty="0"/>
              <a:t> ağrı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370394-ADD8-F74D-BCE7-97244C542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İşlem öncesi ağrının varlığı </a:t>
            </a:r>
            <a:r>
              <a:rPr lang="tr-TR" dirty="0" err="1"/>
              <a:t>postoperatif</a:t>
            </a:r>
            <a:r>
              <a:rPr lang="tr-TR" dirty="0"/>
              <a:t> ağrı üzerine seans sayısından daha etkilidir.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Hasta size ne kadar çok ağrıyla gelirse </a:t>
            </a:r>
            <a:r>
              <a:rPr lang="tr-TR" dirty="0" err="1"/>
              <a:t>postoperatif</a:t>
            </a:r>
            <a:r>
              <a:rPr lang="tr-TR" dirty="0"/>
              <a:t> ağrısı o oranda çok olabilir.</a:t>
            </a:r>
          </a:p>
        </p:txBody>
      </p:sp>
    </p:spTree>
    <p:extLst>
      <p:ext uri="{BB962C8B-B14F-4D97-AF65-F5344CB8AC3E}">
        <p14:creationId xmlns:p14="http://schemas.microsoft.com/office/powerpoint/2010/main" val="1289211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9BA109-1412-1C4D-AFEF-1039887B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1A1E45-3134-FB45-AC9A-8546630A8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Postoperatif</a:t>
            </a:r>
            <a:r>
              <a:rPr lang="tr-TR" dirty="0"/>
              <a:t> analjezik kullanımı </a:t>
            </a:r>
          </a:p>
          <a:p>
            <a:r>
              <a:rPr lang="tr-TR" dirty="0"/>
              <a:t>Hastanın psikolojik olarak </a:t>
            </a:r>
            <a:r>
              <a:rPr lang="tr-TR" dirty="0" err="1"/>
              <a:t>postoperatif</a:t>
            </a:r>
            <a:r>
              <a:rPr lang="tr-TR" dirty="0"/>
              <a:t> ağrı hissedebileceğini kabullenmesi ve hazırlanması</a:t>
            </a:r>
          </a:p>
          <a:p>
            <a:r>
              <a:rPr lang="tr-TR" dirty="0" err="1"/>
              <a:t>Oklüzal</a:t>
            </a:r>
            <a:r>
              <a:rPr lang="tr-TR" dirty="0"/>
              <a:t> redüksiyon</a:t>
            </a:r>
          </a:p>
          <a:p>
            <a:r>
              <a:rPr lang="tr-TR" dirty="0"/>
              <a:t>Uzun etkili lokal anestezi</a:t>
            </a:r>
          </a:p>
        </p:txBody>
      </p:sp>
    </p:spTree>
    <p:extLst>
      <p:ext uri="{BB962C8B-B14F-4D97-AF65-F5344CB8AC3E}">
        <p14:creationId xmlns:p14="http://schemas.microsoft.com/office/powerpoint/2010/main" val="290126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9F5F18-E7FD-A544-A6EC-E8454536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İyileşme süresi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F5E140-5B65-CA4A-8FE8-8B5E26046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Tek seans – çok seans arasında tedavi başarıları açısından fark yoktur.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033361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76010C-299B-B240-9EC3-DF6C9870E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303C84-A08E-B149-AFE5-02092F4B4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Eğer hekim şekillendirme ve temizleme işlemlerini yeterli şekilde ilk seansta yapabiliyorsa ve kanallar dolgu şartlarını sağlıyorsa tedavi tek seansta bitirilebilir.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5095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AF7D70-EDC1-C846-9221-73C7147B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Kanal içi </a:t>
            </a:r>
            <a:r>
              <a:rPr lang="tr-TR" dirty="0" err="1"/>
              <a:t>mikrobiyal</a:t>
            </a:r>
            <a:r>
              <a:rPr lang="tr-TR" dirty="0"/>
              <a:t> yükün azaltılması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DDD92F-01F0-A144-A23A-07113532D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162" y="2732012"/>
            <a:ext cx="9603275" cy="3450613"/>
          </a:xfrm>
        </p:spPr>
        <p:txBody>
          <a:bodyPr/>
          <a:lstStyle/>
          <a:p>
            <a:r>
              <a:rPr lang="tr-TR" dirty="0"/>
              <a:t>Çok seans &gt; Tek seans</a:t>
            </a:r>
          </a:p>
          <a:p>
            <a:r>
              <a:rPr lang="tr-TR" dirty="0"/>
              <a:t>Kalsiyum hidroksit </a:t>
            </a:r>
            <a:r>
              <a:rPr lang="tr-TR" dirty="0" err="1"/>
              <a:t>medikamanı</a:t>
            </a:r>
            <a:endParaRPr lang="tr-TR" dirty="0"/>
          </a:p>
          <a:p>
            <a:r>
              <a:rPr lang="tr-TR" dirty="0"/>
              <a:t>Kanal anatomisi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100EF79-DBBD-9145-80F9-517AE50FB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00" r="30357" b="21169"/>
          <a:stretch/>
        </p:blipFill>
        <p:spPr>
          <a:xfrm>
            <a:off x="6553200" y="1887710"/>
            <a:ext cx="4282440" cy="41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0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A3C480-752E-FC41-916B-9876F1A5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seansın tercih edilebileceği durumlar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580636-F50B-3B4B-987D-0E41C5660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49809"/>
          </a:xfrm>
        </p:spPr>
        <p:txBody>
          <a:bodyPr>
            <a:normAutofit/>
          </a:bodyPr>
          <a:lstStyle/>
          <a:p>
            <a:r>
              <a:rPr lang="tr-TR" sz="2400" dirty="0"/>
              <a:t>Acil hastaları vakit yoksa çok seansta tedavi edilebilir.</a:t>
            </a:r>
          </a:p>
          <a:p>
            <a:r>
              <a:rPr lang="tr-TR" sz="2400" dirty="0" err="1"/>
              <a:t>Ekstraoral</a:t>
            </a:r>
            <a:r>
              <a:rPr lang="tr-TR" sz="2400" dirty="0"/>
              <a:t> </a:t>
            </a:r>
            <a:r>
              <a:rPr lang="tr-TR" sz="2400" dirty="0" err="1"/>
              <a:t>intraoral</a:t>
            </a:r>
            <a:r>
              <a:rPr lang="tr-TR" sz="2400" dirty="0"/>
              <a:t> şişlikleri olan apse hastalarında çok seans tercih edilmelidir.  Şişliğin durumunu gözlemek için </a:t>
            </a:r>
            <a:r>
              <a:rPr lang="tr-TR" sz="2400" b="1" dirty="0"/>
              <a:t>ertesi güne </a:t>
            </a:r>
            <a:r>
              <a:rPr lang="tr-TR" sz="2400" dirty="0"/>
              <a:t>hasta takip edilmelidir.</a:t>
            </a:r>
          </a:p>
        </p:txBody>
      </p:sp>
    </p:spTree>
    <p:extLst>
      <p:ext uri="{BB962C8B-B14F-4D97-AF65-F5344CB8AC3E}">
        <p14:creationId xmlns:p14="http://schemas.microsoft.com/office/powerpoint/2010/main" val="2543422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14AFDD-1191-6446-85A9-992D53310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299" y="1832852"/>
            <a:ext cx="9603275" cy="3450613"/>
          </a:xfrm>
        </p:spPr>
        <p:txBody>
          <a:bodyPr/>
          <a:lstStyle/>
          <a:p>
            <a:endParaRPr lang="tr-TR" sz="2400" dirty="0"/>
          </a:p>
          <a:p>
            <a:r>
              <a:rPr lang="tr-TR" sz="2400" dirty="0"/>
              <a:t>Sinüs yolu varlığı </a:t>
            </a:r>
          </a:p>
          <a:p>
            <a:r>
              <a:rPr lang="tr-TR" sz="2400" dirty="0"/>
              <a:t>Tecrübe eksikliği</a:t>
            </a:r>
          </a:p>
          <a:p>
            <a:r>
              <a:rPr lang="tr-TR" sz="2400" dirty="0" err="1"/>
              <a:t>Pü</a:t>
            </a:r>
            <a:r>
              <a:rPr lang="tr-TR" sz="2400" dirty="0"/>
              <a:t> drenajı olan durumlar</a:t>
            </a:r>
          </a:p>
          <a:p>
            <a:r>
              <a:rPr lang="tr-TR" sz="2400" dirty="0"/>
              <a:t>Ağrılı </a:t>
            </a:r>
            <a:r>
              <a:rPr lang="tr-TR" sz="2400" dirty="0" err="1"/>
              <a:t>devital</a:t>
            </a:r>
            <a:r>
              <a:rPr lang="tr-TR" sz="2400" dirty="0"/>
              <a:t> dişler</a:t>
            </a:r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A7A3EA8B-52D2-7840-B33A-242C58F6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tr-TR" dirty="0"/>
              <a:t>Çok seansın tercih edilebileceği durumlar</a:t>
            </a:r>
          </a:p>
        </p:txBody>
      </p:sp>
    </p:spTree>
    <p:extLst>
      <p:ext uri="{BB962C8B-B14F-4D97-AF65-F5344CB8AC3E}">
        <p14:creationId xmlns:p14="http://schemas.microsoft.com/office/powerpoint/2010/main" val="3056183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4D402F-6498-DB4D-9E72-4FE6E62DF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Kalsifiye</a:t>
            </a:r>
            <a:r>
              <a:rPr lang="tr-TR" sz="2400" dirty="0"/>
              <a:t> kanallı zor vakalar</a:t>
            </a:r>
          </a:p>
          <a:p>
            <a:r>
              <a:rPr lang="tr-TR" sz="2400" dirty="0" err="1"/>
              <a:t>Retreatment</a:t>
            </a:r>
            <a:r>
              <a:rPr lang="tr-TR" sz="2400" dirty="0"/>
              <a:t> vakaları</a:t>
            </a:r>
          </a:p>
          <a:p>
            <a:r>
              <a:rPr lang="tr-TR" sz="2400" dirty="0"/>
              <a:t>TME problemi olan ağız açıklığı problemli hastalar</a:t>
            </a:r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C570824D-ADD4-C545-9670-5B42FF349CF9}"/>
              </a:ext>
            </a:extLst>
          </p:cNvPr>
          <p:cNvSpPr txBox="1">
            <a:spLocks/>
          </p:cNvSpPr>
          <p:nvPr/>
        </p:nvSpPr>
        <p:spPr>
          <a:xfrm>
            <a:off x="1603979" y="9569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Çok seansın tercih edilebileceği durumlar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1548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4E2EB7-D6A0-5F45-8E59-B24E7EBE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seans tedavilerin </a:t>
            </a:r>
            <a:r>
              <a:rPr lang="tr-TR" dirty="0" err="1"/>
              <a:t>endikasyonları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7A779A-6B50-2D48-A6A7-D727C9FD8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Vital</a:t>
            </a:r>
            <a:r>
              <a:rPr lang="tr-TR" sz="2800" dirty="0"/>
              <a:t> dişler</a:t>
            </a:r>
          </a:p>
          <a:p>
            <a:r>
              <a:rPr lang="tr-TR" sz="2800" dirty="0"/>
              <a:t>Kliniğe gelmede zorlanan fiziki engeli olan hastalar</a:t>
            </a:r>
          </a:p>
          <a:p>
            <a:r>
              <a:rPr lang="tr-TR" sz="2800" dirty="0"/>
              <a:t>Antibiyotik </a:t>
            </a:r>
            <a:r>
              <a:rPr lang="tr-TR" sz="2800" dirty="0" err="1"/>
              <a:t>profilaksisi</a:t>
            </a:r>
            <a:r>
              <a:rPr lang="tr-TR" sz="2800" dirty="0"/>
              <a:t> alması gereken hastalar</a:t>
            </a:r>
          </a:p>
          <a:p>
            <a:r>
              <a:rPr lang="tr-TR" sz="2800" dirty="0" err="1"/>
              <a:t>Protetik</a:t>
            </a:r>
            <a:r>
              <a:rPr lang="tr-TR" sz="2800" dirty="0"/>
              <a:t> amaçlı kanal tedavisi</a:t>
            </a:r>
          </a:p>
        </p:txBody>
      </p:sp>
    </p:spTree>
    <p:extLst>
      <p:ext uri="{BB962C8B-B14F-4D97-AF65-F5344CB8AC3E}">
        <p14:creationId xmlns:p14="http://schemas.microsoft.com/office/powerpoint/2010/main" val="2951421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ADA830-1E9A-E349-A977-7A0A44D04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Tedavi öncesinde ilaçlarında düzenlenme yapılması gereken hastalar</a:t>
            </a:r>
          </a:p>
          <a:p>
            <a:r>
              <a:rPr lang="tr-TR" sz="2800" dirty="0"/>
              <a:t>Estetik problem olan </a:t>
            </a:r>
            <a:r>
              <a:rPr lang="tr-TR" sz="2800" dirty="0" err="1"/>
              <a:t>anterior</a:t>
            </a:r>
            <a:r>
              <a:rPr lang="tr-TR" sz="2800" dirty="0"/>
              <a:t> kırık dişler</a:t>
            </a:r>
          </a:p>
          <a:p>
            <a:r>
              <a:rPr lang="tr-TR" sz="2800" dirty="0"/>
              <a:t>Travma sebebiyle </a:t>
            </a:r>
            <a:r>
              <a:rPr lang="tr-TR" sz="2800" dirty="0" err="1"/>
              <a:t>pulpa</a:t>
            </a:r>
            <a:r>
              <a:rPr lang="tr-TR" sz="2800" dirty="0"/>
              <a:t> </a:t>
            </a:r>
            <a:r>
              <a:rPr lang="tr-TR" sz="2800" dirty="0" err="1"/>
              <a:t>ekspozu</a:t>
            </a:r>
            <a:endParaRPr lang="tr-TR" sz="2800" dirty="0"/>
          </a:p>
          <a:p>
            <a:r>
              <a:rPr lang="tr-TR" sz="2800" dirty="0" err="1"/>
              <a:t>Sedasyon</a:t>
            </a:r>
            <a:r>
              <a:rPr lang="tr-TR" sz="2800" dirty="0"/>
              <a:t> veya genel anestezi altında yapılacak tedaviler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22382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84085D2-EA7C-3748-A749-39FD50ABD2A0}"/>
              </a:ext>
            </a:extLst>
          </p:cNvPr>
          <p:cNvSpPr/>
          <p:nvPr/>
        </p:nvSpPr>
        <p:spPr>
          <a:xfrm>
            <a:off x="459581" y="597455"/>
            <a:ext cx="1127283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212121"/>
                </a:solidFill>
                <a:latin typeface="+mj-lt"/>
              </a:rPr>
              <a:t>SONUÇ:</a:t>
            </a:r>
          </a:p>
          <a:p>
            <a:endParaRPr lang="tr-TR" sz="2800" dirty="0">
              <a:solidFill>
                <a:srgbClr val="212121"/>
              </a:solidFill>
              <a:latin typeface="+mj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212121"/>
                </a:solidFill>
                <a:latin typeface="+mj-lt"/>
              </a:rPr>
              <a:t>Tek ve çok seans tedaviler söz konusu olduğunda biri diğerinden daha üstündür demek mümkün değildir.</a:t>
            </a:r>
          </a:p>
          <a:p>
            <a:endParaRPr lang="tr-TR" b="1" dirty="0">
              <a:solidFill>
                <a:srgbClr val="212121"/>
              </a:solidFill>
              <a:latin typeface="BlinkMacSystemFont"/>
            </a:endParaRPr>
          </a:p>
          <a:p>
            <a:endParaRPr lang="tr-TR" b="1" dirty="0">
              <a:solidFill>
                <a:srgbClr val="212121"/>
              </a:solidFill>
              <a:latin typeface="BlinkMacSystemFont"/>
            </a:endParaRPr>
          </a:p>
          <a:p>
            <a:endParaRPr lang="tr-TR" b="1" dirty="0">
              <a:solidFill>
                <a:srgbClr val="212121"/>
              </a:solidFill>
              <a:latin typeface="BlinkMacSystemFont"/>
            </a:endParaRPr>
          </a:p>
        </p:txBody>
      </p:sp>
    </p:spTree>
    <p:extLst>
      <p:ext uri="{BB962C8B-B14F-4D97-AF65-F5344CB8AC3E}">
        <p14:creationId xmlns:p14="http://schemas.microsoft.com/office/powerpoint/2010/main" val="1199420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BAB775-FA11-8E4E-A96B-560170636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024141" cy="3450613"/>
          </a:xfrm>
        </p:spPr>
        <p:txBody>
          <a:bodyPr>
            <a:normAutofit/>
          </a:bodyPr>
          <a:lstStyle/>
          <a:p>
            <a:r>
              <a:rPr lang="tr-TR" sz="2400" dirty="0"/>
              <a:t>Tek seans kanal tedavisi </a:t>
            </a:r>
            <a:r>
              <a:rPr lang="tr-TR" sz="2400" dirty="0" err="1"/>
              <a:t>endodonti</a:t>
            </a:r>
            <a:r>
              <a:rPr lang="tr-TR" sz="2400" dirty="0"/>
              <a:t> pratiğinde yaygınlaşmayı sürdürmektedir.</a:t>
            </a:r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Gelişen teknolojinin uygun kullanımı ile hedeflenen «dezenfeksiyon şekillendirme doldurma» üçlüsü daha kısa sürede gerçekleştirilmektedir.</a:t>
            </a:r>
          </a:p>
        </p:txBody>
      </p:sp>
    </p:spTree>
    <p:extLst>
      <p:ext uri="{BB962C8B-B14F-4D97-AF65-F5344CB8AC3E}">
        <p14:creationId xmlns:p14="http://schemas.microsoft.com/office/powerpoint/2010/main" val="41658176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FDC252-79E7-AB4F-844A-4261E46C7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İşlem sonrası ağrı ve tedavi başarısı açısından tek seans – çok seans tedaviler benzerdir.</a:t>
            </a:r>
          </a:p>
          <a:p>
            <a:r>
              <a:rPr lang="tr-TR" sz="2400" dirty="0"/>
              <a:t>Apseli vakalar çok ve sık seanslarla tedavi edilmelidir.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22552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7887C4-CCB1-4D4B-B7D8-77B1C0ECB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İletişim: </a:t>
            </a:r>
            <a:r>
              <a:rPr lang="tr-TR" dirty="0" err="1"/>
              <a:t>cangul.keskin@omu.edu.tr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8878172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</Template>
  <TotalTime>531</TotalTime>
  <Words>683</Words>
  <Application>Microsoft Macintosh PowerPoint</Application>
  <PresentationFormat>Geniş ekran</PresentationFormat>
  <Paragraphs>127</Paragraphs>
  <Slides>40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4" baseType="lpstr">
      <vt:lpstr>Arial</vt:lpstr>
      <vt:lpstr>BlinkMacSystemFont</vt:lpstr>
      <vt:lpstr>Gill Sans MT</vt:lpstr>
      <vt:lpstr>Galeri</vt:lpstr>
      <vt:lpstr>Tek seans kök kanal tedavisi</vt:lpstr>
      <vt:lpstr>PowerPoint Sunusu</vt:lpstr>
      <vt:lpstr>Tek seans kanal tedavisi</vt:lpstr>
      <vt:lpstr>Kanal tedavisinin amacı</vt:lpstr>
      <vt:lpstr>PowerPoint Sunusu</vt:lpstr>
      <vt:lpstr>PowerPoint Sunusu</vt:lpstr>
      <vt:lpstr>PowerPoint Sunusu</vt:lpstr>
      <vt:lpstr>PowerPoint Sunusu</vt:lpstr>
      <vt:lpstr>PowerPoint Sunusu</vt:lpstr>
      <vt:lpstr>avantajları</vt:lpstr>
      <vt:lpstr>avantajları</vt:lpstr>
      <vt:lpstr>avantajları</vt:lpstr>
      <vt:lpstr>avantajları</vt:lpstr>
      <vt:lpstr>avantajları</vt:lpstr>
      <vt:lpstr>aVANTAJLARI</vt:lpstr>
      <vt:lpstr>Dezavantajları</vt:lpstr>
      <vt:lpstr>PowerPoint Sunusu</vt:lpstr>
      <vt:lpstr>PowerPoint Sunusu</vt:lpstr>
      <vt:lpstr>Neden çok seans tercih edilir?</vt:lpstr>
      <vt:lpstr>PowerPoint Sunusu</vt:lpstr>
      <vt:lpstr>TEK SEANS vs. ÇOK SEANS KANAL TEDAVİSİ</vt:lpstr>
      <vt:lpstr>Postoperatif Ağrı</vt:lpstr>
      <vt:lpstr>PowerPoint Sunusu</vt:lpstr>
      <vt:lpstr>PowerPoint Sunusu</vt:lpstr>
      <vt:lpstr>PowerPoint Sunusu</vt:lpstr>
      <vt:lpstr>PowerPoint Sunusu</vt:lpstr>
      <vt:lpstr>Preoperatif ağrı</vt:lpstr>
      <vt:lpstr>PowerPoint Sunusu</vt:lpstr>
      <vt:lpstr>İyileşme süresi</vt:lpstr>
      <vt:lpstr>PowerPoint Sunusu</vt:lpstr>
      <vt:lpstr>Kanal içi mikrobiyal yükün azaltılması</vt:lpstr>
      <vt:lpstr>Çok seansın tercih edilebileceği durumlar</vt:lpstr>
      <vt:lpstr>Çok seansın tercih edilebileceği durumlar</vt:lpstr>
      <vt:lpstr>PowerPoint Sunusu</vt:lpstr>
      <vt:lpstr>Tek seans tedavilerin endikasyonları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 seans kök kanal tedavisi</dc:title>
  <dc:creator>Microsoft Office User</dc:creator>
  <cp:lastModifiedBy>Microsoft Office User</cp:lastModifiedBy>
  <cp:revision>32</cp:revision>
  <dcterms:created xsi:type="dcterms:W3CDTF">2020-07-24T12:35:10Z</dcterms:created>
  <dcterms:modified xsi:type="dcterms:W3CDTF">2020-10-20T09:54:41Z</dcterms:modified>
</cp:coreProperties>
</file>